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5"/>
  </p:notesMasterIdLst>
  <p:handoutMasterIdLst>
    <p:handoutMasterId r:id="rId16"/>
  </p:handoutMasterIdLst>
  <p:sldIdLst>
    <p:sldId id="272" r:id="rId2"/>
    <p:sldId id="283" r:id="rId3"/>
    <p:sldId id="282" r:id="rId4"/>
    <p:sldId id="263" r:id="rId5"/>
    <p:sldId id="274" r:id="rId6"/>
    <p:sldId id="275" r:id="rId7"/>
    <p:sldId id="277" r:id="rId8"/>
    <p:sldId id="278" r:id="rId9"/>
    <p:sldId id="279" r:id="rId10"/>
    <p:sldId id="280" r:id="rId11"/>
    <p:sldId id="281" r:id="rId12"/>
    <p:sldId id="276"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00"/>
    <a:srgbClr val="892034"/>
    <a:srgbClr val="E1CE00"/>
    <a:srgbClr val="0191B6"/>
    <a:srgbClr val="0084AA"/>
    <a:srgbClr val="007B9B"/>
    <a:srgbClr val="743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6AAB0-0AE4-4645-BBCA-8855C835409D}" v="1" dt="2026-04-27T18:22:39.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50" autoAdjust="0"/>
    <p:restoredTop sz="94660"/>
  </p:normalViewPr>
  <p:slideViewPr>
    <p:cSldViewPr snapToGrid="0">
      <p:cViewPr varScale="1">
        <p:scale>
          <a:sx n="85" d="100"/>
          <a:sy n="85" d="100"/>
        </p:scale>
        <p:origin x="60" y="32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21" d="100"/>
          <a:sy n="121"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090E92-07CA-644B-91A5-8E5AEF5122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A6EFC2-F71B-E14A-B16B-6E4564FEEC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A6E121-4C90-2043-A683-D9DD39520A6D}" type="datetimeFigureOut">
              <a:rPr lang="en-US" smtClean="0"/>
              <a:t>4/27/2026</a:t>
            </a:fld>
            <a:endParaRPr lang="en-US"/>
          </a:p>
        </p:txBody>
      </p:sp>
      <p:sp>
        <p:nvSpPr>
          <p:cNvPr id="4" name="Footer Placeholder 3">
            <a:extLst>
              <a:ext uri="{FF2B5EF4-FFF2-40B4-BE49-F238E27FC236}">
                <a16:creationId xmlns:a16="http://schemas.microsoft.com/office/drawing/2014/main" id="{755A4855-9CF1-AC4D-B0AF-E9758D809C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3ADE12-748D-D749-B5A9-01F4153F98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1C2AE3-FFB6-BA48-898A-F905D0241212}" type="slidenum">
              <a:rPr lang="en-US" smtClean="0"/>
              <a:t>‹#›</a:t>
            </a:fld>
            <a:endParaRPr lang="en-US"/>
          </a:p>
        </p:txBody>
      </p:sp>
    </p:spTree>
    <p:extLst>
      <p:ext uri="{BB962C8B-B14F-4D97-AF65-F5344CB8AC3E}">
        <p14:creationId xmlns:p14="http://schemas.microsoft.com/office/powerpoint/2010/main" val="367782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05BE4-632D-324C-9B92-28F46E2B1F1E}"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7B966-9135-4B4B-A3FC-F17ABF78739E}" type="slidenum">
              <a:rPr lang="en-US" smtClean="0"/>
              <a:t>‹#›</a:t>
            </a:fld>
            <a:endParaRPr lang="en-US"/>
          </a:p>
        </p:txBody>
      </p:sp>
    </p:spTree>
    <p:extLst>
      <p:ext uri="{BB962C8B-B14F-4D97-AF65-F5344CB8AC3E}">
        <p14:creationId xmlns:p14="http://schemas.microsoft.com/office/powerpoint/2010/main" val="133757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B8C63B-0D55-3E42-A306-DEFAB4B7D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FB493D83-6D10-AC4E-8655-BC7081DBEE9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a:extLst>
              <a:ext uri="{FF2B5EF4-FFF2-40B4-BE49-F238E27FC236}">
                <a16:creationId xmlns:a16="http://schemas.microsoft.com/office/drawing/2014/main" id="{8C37DC3A-B13B-A845-BA60-C2C3F98CCCDC}"/>
              </a:ext>
            </a:extLst>
          </p:cNvPr>
          <p:cNvSpPr>
            <a:spLocks noGrp="1"/>
          </p:cNvSpPr>
          <p:nvPr>
            <p:ph idx="1"/>
          </p:nvPr>
        </p:nvSpPr>
        <p:spPr>
          <a:xfrm>
            <a:off x="838200" y="1825625"/>
            <a:ext cx="10515600" cy="3644591"/>
          </a:xfrm>
          <a:prstGeom prst="rect">
            <a:avLst/>
          </a:prstGeom>
        </p:spPr>
        <p:txBody>
          <a:bodyPr vert="horz" lIns="91440" tIns="45720" rIns="91440" bIns="45720" rtlCol="0">
            <a:normAutofit/>
          </a:bodyPr>
          <a:lstStyle>
            <a:lvl1pPr>
              <a:defRPr b="0" i="0">
                <a:latin typeface="Futura Book" panose="020B0602020204020303" pitchFamily="34" charset="-79"/>
                <a:cs typeface="Futura Book" panose="020B0602020204020303" pitchFamily="34" charset="-79"/>
              </a:defRPr>
            </a:lvl1pPr>
            <a:lvl2pPr>
              <a:defRPr b="0" i="0">
                <a:latin typeface="Futura Book" panose="020B0602020204020303" pitchFamily="34" charset="-79"/>
                <a:cs typeface="Futura Book" panose="020B0602020204020303" pitchFamily="34" charset="-79"/>
              </a:defRPr>
            </a:lvl2pPr>
            <a:lvl3pPr>
              <a:defRPr b="0" i="0">
                <a:latin typeface="Futura Book" panose="020B0602020204020303" pitchFamily="34" charset="-79"/>
                <a:cs typeface="Futura Book" panose="020B0602020204020303" pitchFamily="34" charset="-79"/>
              </a:defRPr>
            </a:lvl3pPr>
            <a:lvl4pPr>
              <a:defRPr b="0" i="0">
                <a:latin typeface="Futura Book" panose="020B0602020204020303" pitchFamily="34" charset="-79"/>
                <a:cs typeface="Futura Book" panose="020B0602020204020303" pitchFamily="34" charset="-79"/>
              </a:defRPr>
            </a:lvl4pPr>
            <a:lvl5pPr>
              <a:defRPr b="0" i="0">
                <a:latin typeface="Futura Book" panose="020B0602020204020303" pitchFamily="34" charset="-79"/>
                <a:cs typeface="Futura Book" panose="020B06020202040203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351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05AC89-71C8-B745-8A52-6390DB8A9A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4BCAE5DB-39F3-2948-A098-A8CDCDBDCA6C}"/>
              </a:ext>
            </a:extLst>
          </p:cNvPr>
          <p:cNvSpPr>
            <a:spLocks noGrp="1"/>
          </p:cNvSpPr>
          <p:nvPr>
            <p:ph type="title"/>
          </p:nvPr>
        </p:nvSpPr>
        <p:spPr>
          <a:xfrm>
            <a:off x="831851" y="993658"/>
            <a:ext cx="10515600" cy="2852737"/>
          </a:xfrm>
        </p:spPr>
        <p:txBody>
          <a:bodyPr anchor="b"/>
          <a:lstStyle>
            <a:lvl1pPr>
              <a:defRPr sz="6000">
                <a:solidFill>
                  <a:srgbClr val="FFCE00"/>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FFD30883-79CF-284F-9CDA-F7602A1E6E1C}"/>
              </a:ext>
            </a:extLst>
          </p:cNvPr>
          <p:cNvSpPr>
            <a:spLocks noGrp="1"/>
          </p:cNvSpPr>
          <p:nvPr>
            <p:ph type="body" idx="1"/>
          </p:nvPr>
        </p:nvSpPr>
        <p:spPr>
          <a:xfrm>
            <a:off x="831851" y="387338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0331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BBE392-E626-4941-AA97-7AE9FFC2F1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C987060D-6BB6-0942-9BC5-CD6C00CD5E66}"/>
              </a:ext>
            </a:extLst>
          </p:cNvPr>
          <p:cNvSpPr>
            <a:spLocks noGrp="1"/>
          </p:cNvSpPr>
          <p:nvPr>
            <p:ph type="title"/>
          </p:nvPr>
        </p:nvSpPr>
        <p:spPr>
          <a:xfrm>
            <a:off x="831851" y="993658"/>
            <a:ext cx="10515600" cy="2852737"/>
          </a:xfrm>
        </p:spPr>
        <p:txBody>
          <a:bodyPr anchor="b"/>
          <a:lstStyle>
            <a:lvl1pPr>
              <a:defRPr sz="6000">
                <a:solidFill>
                  <a:srgbClr val="FFCE00"/>
                </a:solidFill>
              </a:defRPr>
            </a:lvl1pPr>
          </a:lstStyle>
          <a:p>
            <a:r>
              <a:rPr lang="en-US"/>
              <a:t>Click to edit Master title style</a:t>
            </a:r>
          </a:p>
        </p:txBody>
      </p:sp>
      <p:sp>
        <p:nvSpPr>
          <p:cNvPr id="8" name="Text Placeholder 2">
            <a:extLst>
              <a:ext uri="{FF2B5EF4-FFF2-40B4-BE49-F238E27FC236}">
                <a16:creationId xmlns:a16="http://schemas.microsoft.com/office/drawing/2014/main" id="{E0C63394-97CC-8445-9391-BC1045405376}"/>
              </a:ext>
            </a:extLst>
          </p:cNvPr>
          <p:cNvSpPr>
            <a:spLocks noGrp="1"/>
          </p:cNvSpPr>
          <p:nvPr>
            <p:ph type="body" idx="1"/>
          </p:nvPr>
        </p:nvSpPr>
        <p:spPr>
          <a:xfrm>
            <a:off x="831851" y="387338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2340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55A944-DA56-5B4D-A991-1E9F44275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D43002-E725-6C48-A830-51B38FF70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385EC-1B76-1F42-B6C7-A1791E095387}"/>
              </a:ext>
            </a:extLst>
          </p:cNvPr>
          <p:cNvSpPr>
            <a:spLocks noGrp="1"/>
          </p:cNvSpPr>
          <p:nvPr>
            <p:ph idx="1"/>
          </p:nvPr>
        </p:nvSpPr>
        <p:spPr>
          <a:xfrm>
            <a:off x="838200" y="1825625"/>
            <a:ext cx="10515600" cy="3541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01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55A944-DA56-5B4D-A991-1E9F44275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8D43002-E725-6C48-A830-51B38FF70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385EC-1B76-1F42-B6C7-A1791E095387}"/>
              </a:ext>
            </a:extLst>
          </p:cNvPr>
          <p:cNvSpPr>
            <a:spLocks noGrp="1"/>
          </p:cNvSpPr>
          <p:nvPr>
            <p:ph idx="1"/>
          </p:nvPr>
        </p:nvSpPr>
        <p:spPr>
          <a:xfrm>
            <a:off x="838200" y="1825625"/>
            <a:ext cx="10515600" cy="3541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860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0EA9DF-94C7-6E45-9601-FCF9151FEF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AD510C-1199-274F-A397-19DEB95627BC}"/>
              </a:ext>
            </a:extLst>
          </p:cNvPr>
          <p:cNvSpPr>
            <a:spLocks noGrp="1"/>
          </p:cNvSpPr>
          <p:nvPr>
            <p:ph type="title"/>
          </p:nvPr>
        </p:nvSpPr>
        <p:spPr>
          <a:xfrm>
            <a:off x="840317" y="457200"/>
            <a:ext cx="7313083" cy="1021222"/>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7A9C72D3-9572-234B-A2AF-ED1F8DDFE451}"/>
              </a:ext>
            </a:extLst>
          </p:cNvPr>
          <p:cNvSpPr>
            <a:spLocks noGrp="1"/>
          </p:cNvSpPr>
          <p:nvPr>
            <p:ph type="body" sz="half" idx="2"/>
          </p:nvPr>
        </p:nvSpPr>
        <p:spPr>
          <a:xfrm>
            <a:off x="840317" y="1666430"/>
            <a:ext cx="7313083" cy="47343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5454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BF592D-AF44-604D-B553-CE5B242775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FB1860-A318-824D-A541-76651C86884A}"/>
              </a:ext>
            </a:extLst>
          </p:cNvPr>
          <p:cNvSpPr>
            <a:spLocks noGrp="1"/>
          </p:cNvSpPr>
          <p:nvPr>
            <p:ph type="title"/>
          </p:nvPr>
        </p:nvSpPr>
        <p:spPr>
          <a:xfrm>
            <a:off x="4038600" y="457200"/>
            <a:ext cx="7315200" cy="110668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0E0087D-98DA-2C40-BAF9-B755A6877E20}"/>
              </a:ext>
            </a:extLst>
          </p:cNvPr>
          <p:cNvSpPr>
            <a:spLocks noGrp="1"/>
          </p:cNvSpPr>
          <p:nvPr>
            <p:ph type="body" sz="half" idx="2"/>
          </p:nvPr>
        </p:nvSpPr>
        <p:spPr>
          <a:xfrm>
            <a:off x="4038600" y="1768980"/>
            <a:ext cx="7315200" cy="44950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7809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EEB12F-1BBB-F147-B7F2-BE24CAFCC9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24BA2F-EBAD-DA4B-B2A5-73BFF6BEB0D5}"/>
              </a:ext>
            </a:extLst>
          </p:cNvPr>
          <p:cNvSpPr>
            <a:spLocks noGrp="1"/>
          </p:cNvSpPr>
          <p:nvPr>
            <p:ph type="title"/>
          </p:nvPr>
        </p:nvSpPr>
        <p:spPr>
          <a:xfrm>
            <a:off x="831851" y="731342"/>
            <a:ext cx="10515600" cy="1966319"/>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EA70B18-9FB2-5249-979E-114ECD58A03D}"/>
              </a:ext>
            </a:extLst>
          </p:cNvPr>
          <p:cNvSpPr>
            <a:spLocks noGrp="1"/>
          </p:cNvSpPr>
          <p:nvPr>
            <p:ph type="body" idx="1"/>
          </p:nvPr>
        </p:nvSpPr>
        <p:spPr>
          <a:xfrm>
            <a:off x="831851" y="2760292"/>
            <a:ext cx="10515600" cy="216889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2137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ED7EB6-791A-244E-9A01-B7C66E5EAF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A3972B-AF16-9541-9676-57C216C7262A}"/>
              </a:ext>
            </a:extLst>
          </p:cNvPr>
          <p:cNvSpPr>
            <a:spLocks noGrp="1"/>
          </p:cNvSpPr>
          <p:nvPr>
            <p:ph type="title"/>
          </p:nvPr>
        </p:nvSpPr>
        <p:spPr/>
        <p:txBody>
          <a:bodyPr/>
          <a:lstStyle>
            <a:lvl1pPr>
              <a:defRPr>
                <a:solidFill>
                  <a:srgbClr val="FFCE0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A0FCA38-0F8F-A842-B850-CFA9500A2173}"/>
              </a:ext>
            </a:extLst>
          </p:cNvPr>
          <p:cNvSpPr>
            <a:spLocks noGrp="1"/>
          </p:cNvSpPr>
          <p:nvPr>
            <p:ph sz="half" idx="1"/>
          </p:nvPr>
        </p:nvSpPr>
        <p:spPr>
          <a:xfrm>
            <a:off x="838200" y="1825625"/>
            <a:ext cx="5156200" cy="37120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9B189-21ED-964F-960A-C87767D1D8ED}"/>
              </a:ext>
            </a:extLst>
          </p:cNvPr>
          <p:cNvSpPr>
            <a:spLocks noGrp="1"/>
          </p:cNvSpPr>
          <p:nvPr>
            <p:ph sz="half" idx="2"/>
          </p:nvPr>
        </p:nvSpPr>
        <p:spPr>
          <a:xfrm>
            <a:off x="6197600" y="1825625"/>
            <a:ext cx="5156200" cy="37120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96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B3BC15-6DC9-A245-A18B-BE34552C2F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AF99A9-ED2E-8842-885F-7858DC9D3EBE}"/>
              </a:ext>
            </a:extLst>
          </p:cNvPr>
          <p:cNvSpPr>
            <a:spLocks noGrp="1"/>
          </p:cNvSpPr>
          <p:nvPr>
            <p:ph type="title"/>
          </p:nvPr>
        </p:nvSpPr>
        <p:spPr>
          <a:xfrm>
            <a:off x="840317" y="365126"/>
            <a:ext cx="10515600" cy="1325563"/>
          </a:xfrm>
        </p:spPr>
        <p:txBody>
          <a:bodyPr/>
          <a:lstStyle>
            <a:lvl1pPr>
              <a:defRPr>
                <a:solidFill>
                  <a:srgbClr val="FFCE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BF154A-9FAB-AB47-9AE4-9D7F8A33D812}"/>
              </a:ext>
            </a:extLst>
          </p:cNvPr>
          <p:cNvSpPr>
            <a:spLocks noGrp="1"/>
          </p:cNvSpPr>
          <p:nvPr>
            <p:ph type="body" idx="1"/>
          </p:nvPr>
        </p:nvSpPr>
        <p:spPr>
          <a:xfrm>
            <a:off x="840318" y="1681163"/>
            <a:ext cx="5158316"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B5A51-1CB6-5447-B9D9-5CC14F3C8451}"/>
              </a:ext>
            </a:extLst>
          </p:cNvPr>
          <p:cNvSpPr>
            <a:spLocks noGrp="1"/>
          </p:cNvSpPr>
          <p:nvPr>
            <p:ph sz="half" idx="2"/>
          </p:nvPr>
        </p:nvSpPr>
        <p:spPr>
          <a:xfrm>
            <a:off x="840318" y="2505076"/>
            <a:ext cx="5158316" cy="29984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C139A0-1632-3C43-BB56-A13A11E30AD6}"/>
              </a:ext>
            </a:extLst>
          </p:cNvPr>
          <p:cNvSpPr>
            <a:spLocks noGrp="1"/>
          </p:cNvSpPr>
          <p:nvPr>
            <p:ph type="body" sz="quarter" idx="3"/>
          </p:nvPr>
        </p:nvSpPr>
        <p:spPr>
          <a:xfrm>
            <a:off x="6172200" y="1681163"/>
            <a:ext cx="518371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73041E-6C9D-DA43-B59C-810D05683803}"/>
              </a:ext>
            </a:extLst>
          </p:cNvPr>
          <p:cNvSpPr>
            <a:spLocks noGrp="1"/>
          </p:cNvSpPr>
          <p:nvPr>
            <p:ph sz="quarter" idx="4"/>
          </p:nvPr>
        </p:nvSpPr>
        <p:spPr>
          <a:xfrm>
            <a:off x="6172200" y="2505076"/>
            <a:ext cx="5183717" cy="29984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23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17A543-E517-9D47-BB51-4C74B3DA06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736A08-E768-9A4E-A389-A77A4848D456}"/>
              </a:ext>
            </a:extLst>
          </p:cNvPr>
          <p:cNvSpPr>
            <a:spLocks noGrp="1"/>
          </p:cNvSpPr>
          <p:nvPr>
            <p:ph type="title"/>
          </p:nvPr>
        </p:nvSpPr>
        <p:spPr>
          <a:xfrm>
            <a:off x="1013460" y="1189831"/>
            <a:ext cx="10165080" cy="1325563"/>
          </a:xfrm>
        </p:spPr>
        <p:txBody>
          <a:bodyPr/>
          <a:lstStyle/>
          <a:p>
            <a:r>
              <a:rPr lang="en-US" dirty="0"/>
              <a:t>Click to edit Master title style</a:t>
            </a:r>
          </a:p>
        </p:txBody>
      </p:sp>
      <p:sp>
        <p:nvSpPr>
          <p:cNvPr id="8" name="Text Placeholder 2">
            <a:extLst>
              <a:ext uri="{FF2B5EF4-FFF2-40B4-BE49-F238E27FC236}">
                <a16:creationId xmlns:a16="http://schemas.microsoft.com/office/drawing/2014/main" id="{6BCC54C2-FEDF-B74D-BAC7-B123AF9E8684}"/>
              </a:ext>
            </a:extLst>
          </p:cNvPr>
          <p:cNvSpPr>
            <a:spLocks noGrp="1"/>
          </p:cNvSpPr>
          <p:nvPr>
            <p:ph idx="1"/>
          </p:nvPr>
        </p:nvSpPr>
        <p:spPr>
          <a:xfrm>
            <a:off x="1013460" y="2515394"/>
            <a:ext cx="10165080" cy="2216536"/>
          </a:xfrm>
          <a:prstGeom prst="rect">
            <a:avLst/>
          </a:prstGeom>
        </p:spPr>
        <p:txBody>
          <a:bodyPr vert="horz" lIns="91440" tIns="45720" rIns="91440" bIns="45720" rtlCol="0">
            <a:normAutofit/>
          </a:bodyPr>
          <a:lstStyle>
            <a:lvl1pPr>
              <a:defRPr b="0" i="0">
                <a:latin typeface="Futura Book" panose="020B0602020204020303" pitchFamily="34" charset="-79"/>
                <a:cs typeface="Futura Book" panose="020B0602020204020303" pitchFamily="34" charset="-79"/>
              </a:defRPr>
            </a:lvl1pPr>
            <a:lvl2pPr>
              <a:defRPr b="0" i="0">
                <a:latin typeface="Futura Book" panose="020B0602020204020303" pitchFamily="34" charset="-79"/>
                <a:cs typeface="Futura Book" panose="020B0602020204020303" pitchFamily="34" charset="-79"/>
              </a:defRPr>
            </a:lvl2pPr>
            <a:lvl3pPr>
              <a:defRPr b="0" i="0">
                <a:latin typeface="Futura Book" panose="020B0602020204020303" pitchFamily="34" charset="-79"/>
                <a:cs typeface="Futura Book" panose="020B0602020204020303" pitchFamily="34" charset="-79"/>
              </a:defRPr>
            </a:lvl3pPr>
            <a:lvl4pPr>
              <a:defRPr b="0" i="0">
                <a:latin typeface="Futura Book" panose="020B0602020204020303" pitchFamily="34" charset="-79"/>
                <a:cs typeface="Futura Book" panose="020B0602020204020303" pitchFamily="34" charset="-79"/>
              </a:defRPr>
            </a:lvl4pPr>
            <a:lvl5pPr>
              <a:defRPr b="0" i="0">
                <a:latin typeface="Futura Book" panose="020B0602020204020303" pitchFamily="34" charset="-79"/>
                <a:cs typeface="Futura Book" panose="020B06020202040203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288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302E45-A261-5643-A61D-B2D91CCA551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AABA91-E603-8E4F-AA5D-29CCD2392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62574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6" r:id="rId3"/>
    <p:sldLayoutId id="2147483694" r:id="rId4"/>
    <p:sldLayoutId id="2147483695" r:id="rId5"/>
    <p:sldLayoutId id="2147483689" r:id="rId6"/>
    <p:sldLayoutId id="2147483690" r:id="rId7"/>
    <p:sldLayoutId id="2147483691" r:id="rId8"/>
    <p:sldLayoutId id="2147483692" r:id="rId9"/>
    <p:sldLayoutId id="2147483693" r:id="rId10"/>
    <p:sldLayoutId id="2147483663" r:id="rId11"/>
  </p:sldLayoutIdLst>
  <p:txStyles>
    <p:titleStyle>
      <a:lvl1pPr algn="l" defTabSz="914400" rtl="0" eaLnBrk="1" latinLnBrk="0" hangingPunct="1">
        <a:lnSpc>
          <a:spcPct val="90000"/>
        </a:lnSpc>
        <a:spcBef>
          <a:spcPct val="0"/>
        </a:spcBef>
        <a:buNone/>
        <a:defRPr sz="4400" b="1" i="0" kern="1200">
          <a:solidFill>
            <a:srgbClr val="892034"/>
          </a:solidFill>
          <a:latin typeface="Futura" panose="020B0602020204020303" pitchFamily="34" charset="-79"/>
          <a:ea typeface="+mj-ea"/>
          <a:cs typeface="Futura"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Book" panose="020B0602020204020303" pitchFamily="34" charset="-79"/>
          <a:ea typeface="+mn-ea"/>
          <a:cs typeface="Futura Book"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Book" panose="020B0602020204020303" pitchFamily="34" charset="-79"/>
          <a:ea typeface="+mn-ea"/>
          <a:cs typeface="Futura Book"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Book" panose="020B0602020204020303" pitchFamily="34" charset="-79"/>
          <a:ea typeface="+mn-ea"/>
          <a:cs typeface="Futura Book"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Book" panose="020B0602020204020303" pitchFamily="34" charset="-79"/>
          <a:ea typeface="+mn-ea"/>
          <a:cs typeface="Futura Book"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Book" panose="020B0602020204020303" pitchFamily="34" charset="-79"/>
          <a:ea typeface="+mn-ea"/>
          <a:cs typeface="Futura Book"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7A9A-E5A4-BE49-9E35-556742657F51}"/>
              </a:ext>
            </a:extLst>
          </p:cNvPr>
          <p:cNvSpPr>
            <a:spLocks noGrp="1"/>
          </p:cNvSpPr>
          <p:nvPr>
            <p:ph type="title"/>
          </p:nvPr>
        </p:nvSpPr>
        <p:spPr/>
        <p:txBody>
          <a:bodyPr/>
          <a:lstStyle/>
          <a:p>
            <a:pPr algn="ctr"/>
            <a:r>
              <a:rPr lang="en-US" kern="100" dirty="0">
                <a:latin typeface="Aptos" panose="020B0004020202020204" pitchFamily="34" charset="0"/>
                <a:ea typeface="Aptos" panose="020B0004020202020204" pitchFamily="34" charset="0"/>
                <a:cs typeface="Times New Roman" panose="02020603050405020304" pitchFamily="18" charset="0"/>
              </a:rPr>
              <a:t>Biennial Career Education Program Review Template</a:t>
            </a:r>
            <a:endParaRPr lang="en-US" dirty="0"/>
          </a:p>
        </p:txBody>
      </p:sp>
      <p:sp>
        <p:nvSpPr>
          <p:cNvPr id="3" name="Text Placeholder 2">
            <a:extLst>
              <a:ext uri="{FF2B5EF4-FFF2-40B4-BE49-F238E27FC236}">
                <a16:creationId xmlns:a16="http://schemas.microsoft.com/office/drawing/2014/main" id="{E7DFCB52-6722-1B47-902E-3FA64ABC17B2}"/>
              </a:ext>
            </a:extLst>
          </p:cNvPr>
          <p:cNvSpPr>
            <a:spLocks noGrp="1"/>
          </p:cNvSpPr>
          <p:nvPr>
            <p:ph type="body" idx="1"/>
          </p:nvPr>
        </p:nvSpPr>
        <p:spPr/>
        <p:txBody>
          <a:bodyPr/>
          <a:lstStyle/>
          <a:p>
            <a:pPr algn="ctr"/>
            <a:r>
              <a:rPr lang="en-US" dirty="0"/>
              <a:t>Sacramento City College</a:t>
            </a:r>
          </a:p>
          <a:p>
            <a:pPr algn="ctr"/>
            <a:r>
              <a:rPr lang="en-US" dirty="0"/>
              <a:t>2-year Template</a:t>
            </a:r>
          </a:p>
          <a:p>
            <a:endParaRPr lang="en-US" dirty="0"/>
          </a:p>
        </p:txBody>
      </p:sp>
    </p:spTree>
    <p:extLst>
      <p:ext uri="{BB962C8B-B14F-4D97-AF65-F5344CB8AC3E}">
        <p14:creationId xmlns:p14="http://schemas.microsoft.com/office/powerpoint/2010/main" val="259707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5EDB-7316-4FC5-A215-9F6A76559622}"/>
              </a:ext>
            </a:extLst>
          </p:cNvPr>
          <p:cNvSpPr>
            <a:spLocks noGrp="1"/>
          </p:cNvSpPr>
          <p:nvPr>
            <p:ph type="title"/>
          </p:nvPr>
        </p:nvSpPr>
        <p:spPr/>
        <p:txBody>
          <a:bodyPr/>
          <a:lstStyle/>
          <a:p>
            <a:r>
              <a:rPr lang="en-US" dirty="0"/>
              <a:t>7. Continuous Improvement Plan</a:t>
            </a:r>
          </a:p>
        </p:txBody>
      </p:sp>
      <p:sp>
        <p:nvSpPr>
          <p:cNvPr id="3" name="Content Placeholder 2">
            <a:extLst>
              <a:ext uri="{FF2B5EF4-FFF2-40B4-BE49-F238E27FC236}">
                <a16:creationId xmlns:a16="http://schemas.microsoft.com/office/drawing/2014/main" id="{F1D16D42-5731-4696-80DC-956B388A0F9C}"/>
              </a:ext>
            </a:extLst>
          </p:cNvPr>
          <p:cNvSpPr>
            <a:spLocks noGrp="1"/>
          </p:cNvSpPr>
          <p:nvPr>
            <p:ph idx="1"/>
          </p:nvPr>
        </p:nvSpPr>
        <p:spPr/>
        <p:txBody>
          <a:bodyPr/>
          <a:lstStyle/>
          <a:p>
            <a:pPr marL="0" indent="0">
              <a:buNone/>
            </a:pPr>
            <a:r>
              <a:rPr lang="en-US" sz="2000" b="1" dirty="0"/>
              <a:t>Strengths Identified:</a:t>
            </a:r>
          </a:p>
          <a:p>
            <a:pPr marL="0" indent="0">
              <a:buNone/>
            </a:pPr>
            <a:r>
              <a:rPr lang="en-US" sz="2000" b="1" dirty="0"/>
              <a:t>Challenges/Barriers:</a:t>
            </a:r>
          </a:p>
          <a:p>
            <a:pPr marL="0" indent="0">
              <a:buNone/>
            </a:pPr>
            <a:r>
              <a:rPr lang="en-US" sz="2000" b="1" dirty="0"/>
              <a:t>Goals for Next Two Years:</a:t>
            </a:r>
          </a:p>
          <a:p>
            <a:pPr marL="0" indent="0">
              <a:buNone/>
            </a:pPr>
            <a:r>
              <a:rPr lang="en-US" sz="2000" b="1" dirty="0"/>
              <a:t>Action Steps &amp; Timeline:</a:t>
            </a:r>
          </a:p>
          <a:p>
            <a:pPr marL="0" indent="0">
              <a:buNone/>
            </a:pPr>
            <a:endParaRPr lang="en-US" dirty="0"/>
          </a:p>
        </p:txBody>
      </p:sp>
    </p:spTree>
    <p:extLst>
      <p:ext uri="{BB962C8B-B14F-4D97-AF65-F5344CB8AC3E}">
        <p14:creationId xmlns:p14="http://schemas.microsoft.com/office/powerpoint/2010/main" val="2312255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4A23-08FF-48D7-920C-7643E8D9721F}"/>
              </a:ext>
            </a:extLst>
          </p:cNvPr>
          <p:cNvSpPr>
            <a:spLocks noGrp="1"/>
          </p:cNvSpPr>
          <p:nvPr>
            <p:ph type="title"/>
          </p:nvPr>
        </p:nvSpPr>
        <p:spPr/>
        <p:txBody>
          <a:bodyPr/>
          <a:lstStyle/>
          <a:p>
            <a:r>
              <a:rPr lang="en-US" dirty="0"/>
              <a:t>8. Program Appraisal (if applicable)</a:t>
            </a:r>
          </a:p>
        </p:txBody>
      </p:sp>
      <p:sp>
        <p:nvSpPr>
          <p:cNvPr id="3" name="Content Placeholder 2">
            <a:extLst>
              <a:ext uri="{FF2B5EF4-FFF2-40B4-BE49-F238E27FC236}">
                <a16:creationId xmlns:a16="http://schemas.microsoft.com/office/drawing/2014/main" id="{D3922A62-B988-4F43-BE6D-E496BEFAEFC7}"/>
              </a:ext>
            </a:extLst>
          </p:cNvPr>
          <p:cNvSpPr>
            <a:spLocks noGrp="1"/>
          </p:cNvSpPr>
          <p:nvPr>
            <p:ph idx="1"/>
          </p:nvPr>
        </p:nvSpPr>
        <p:spPr>
          <a:xfrm>
            <a:off x="838200" y="1690689"/>
            <a:ext cx="10515600" cy="3644591"/>
          </a:xfrm>
        </p:spPr>
        <p:txBody>
          <a:bodyPr>
            <a:normAutofit/>
          </a:bodyPr>
          <a:lstStyle/>
          <a:p>
            <a:pPr marL="0" indent="0">
              <a:buNone/>
            </a:pPr>
            <a:r>
              <a:rPr lang="en-US" sz="2000" i="1" dirty="0"/>
              <a:t>Complete only if program does not meet one or more statutory requirements.</a:t>
            </a:r>
          </a:p>
          <a:p>
            <a:pPr marL="0" indent="0">
              <a:buNone/>
            </a:pPr>
            <a:endParaRPr lang="en-US" sz="2000" dirty="0"/>
          </a:p>
          <a:p>
            <a:pPr marL="0" indent="0">
              <a:buNone/>
            </a:pPr>
            <a:r>
              <a:rPr lang="en-US" sz="2000" b="1" dirty="0"/>
              <a:t>Issues Identified</a:t>
            </a:r>
            <a:r>
              <a:rPr lang="en-US" sz="2000" dirty="0"/>
              <a:t>:</a:t>
            </a:r>
          </a:p>
          <a:p>
            <a:pPr marL="0" indent="0">
              <a:buNone/>
            </a:pPr>
            <a:endParaRPr lang="en-US" sz="2000" dirty="0"/>
          </a:p>
          <a:p>
            <a:pPr marL="0" indent="0">
              <a:buNone/>
            </a:pPr>
            <a:r>
              <a:rPr lang="en-US" sz="2000" b="1" dirty="0"/>
              <a:t>Recommendations for Improvement:</a:t>
            </a:r>
          </a:p>
          <a:p>
            <a:pPr marL="0" indent="0">
              <a:buNone/>
            </a:pPr>
            <a:endParaRPr lang="en-US" sz="2000" dirty="0"/>
          </a:p>
          <a:p>
            <a:pPr marL="0" indent="0">
              <a:buNone/>
            </a:pPr>
            <a:r>
              <a:rPr lang="en-US" sz="2000" b="1" dirty="0"/>
              <a:t>Board Review Date:</a:t>
            </a:r>
          </a:p>
          <a:p>
            <a:pPr marL="0" indent="0">
              <a:buNone/>
            </a:pPr>
            <a:endParaRPr lang="en-US" sz="2000" dirty="0"/>
          </a:p>
        </p:txBody>
      </p:sp>
    </p:spTree>
    <p:extLst>
      <p:ext uri="{BB962C8B-B14F-4D97-AF65-F5344CB8AC3E}">
        <p14:creationId xmlns:p14="http://schemas.microsoft.com/office/powerpoint/2010/main" val="67617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D628-BECF-4CA9-9DDB-9BF35125FDB8}"/>
              </a:ext>
            </a:extLst>
          </p:cNvPr>
          <p:cNvSpPr>
            <a:spLocks noGrp="1"/>
          </p:cNvSpPr>
          <p:nvPr>
            <p:ph type="title"/>
          </p:nvPr>
        </p:nvSpPr>
        <p:spPr/>
        <p:txBody>
          <a:bodyPr>
            <a:normAutofit fontScale="90000"/>
          </a:bodyPr>
          <a:lstStyle/>
          <a:p>
            <a:r>
              <a:rPr lang="en-US" dirty="0"/>
              <a:t>How does the program address unique needs not  met by similar programs?</a:t>
            </a:r>
          </a:p>
        </p:txBody>
      </p:sp>
      <p:sp>
        <p:nvSpPr>
          <p:cNvPr id="3" name="Content Placeholder 2">
            <a:extLst>
              <a:ext uri="{FF2B5EF4-FFF2-40B4-BE49-F238E27FC236}">
                <a16:creationId xmlns:a16="http://schemas.microsoft.com/office/drawing/2014/main" id="{27559CED-F0BA-4C82-84AD-1F281C408CF0}"/>
              </a:ext>
            </a:extLst>
          </p:cNvPr>
          <p:cNvSpPr>
            <a:spLocks noGrp="1"/>
          </p:cNvSpPr>
          <p:nvPr>
            <p:ph idx="1"/>
          </p:nvPr>
        </p:nvSpPr>
        <p:spPr/>
        <p:txBody>
          <a:bodyPr>
            <a:normAutofit/>
          </a:bodyPr>
          <a:lstStyle/>
          <a:p>
            <a:pPr marL="0" indent="0">
              <a:buNone/>
            </a:pPr>
            <a:r>
              <a:rPr lang="en-US" sz="2000" b="1" dirty="0"/>
              <a:t>The Los Rios District uses a Program Planning Council process to ensure that there are no unnecessary program duplications.  Please provide any additional information related to this question.</a:t>
            </a:r>
          </a:p>
          <a:p>
            <a:pPr marL="0" indent="0">
              <a:buNone/>
            </a:pPr>
            <a:r>
              <a:rPr lang="en-US" sz="2000" b="1" dirty="0" err="1"/>
              <a:t>egional</a:t>
            </a:r>
            <a:r>
              <a:rPr lang="en-US" sz="2000" b="1" dirty="0"/>
              <a:t> Program Scan:</a:t>
            </a:r>
            <a:endParaRPr lang="en-US" sz="2000" dirty="0"/>
          </a:p>
          <a:p>
            <a:pPr marL="0" indent="0">
              <a:buNone/>
            </a:pPr>
            <a:r>
              <a:rPr lang="en-US" sz="2000" b="1" dirty="0"/>
              <a:t>	</a:t>
            </a:r>
            <a:r>
              <a:rPr lang="en-US" sz="2000" dirty="0"/>
              <a:t>List of similar programs in the region (colleges, training providers)</a:t>
            </a:r>
          </a:p>
          <a:p>
            <a:pPr marL="0" indent="0">
              <a:buNone/>
            </a:pPr>
            <a:r>
              <a:rPr lang="en-US" sz="2000" b="1" dirty="0"/>
              <a:t>Unique Program Features:</a:t>
            </a:r>
          </a:p>
          <a:p>
            <a:pPr marL="0" indent="0">
              <a:buNone/>
            </a:pPr>
            <a:r>
              <a:rPr lang="en-US" sz="2000" b="1" dirty="0"/>
              <a:t>	</a:t>
            </a:r>
            <a:r>
              <a:rPr lang="en-US" sz="2000" dirty="0"/>
              <a:t>Specialized curriculum, delivery format, partnerships, or certifications</a:t>
            </a:r>
          </a:p>
          <a:p>
            <a:pPr marL="0" indent="0">
              <a:buNone/>
            </a:pPr>
            <a:r>
              <a:rPr lang="en-US" sz="2000" b="1" dirty="0"/>
              <a:t>Justification for Program Continuation:</a:t>
            </a:r>
          </a:p>
        </p:txBody>
      </p:sp>
    </p:spTree>
    <p:extLst>
      <p:ext uri="{BB962C8B-B14F-4D97-AF65-F5344CB8AC3E}">
        <p14:creationId xmlns:p14="http://schemas.microsoft.com/office/powerpoint/2010/main" val="48767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D2BB-6BCC-6E42-99B9-2E2E29137D79}"/>
              </a:ext>
            </a:extLst>
          </p:cNvPr>
          <p:cNvSpPr>
            <a:spLocks noGrp="1"/>
          </p:cNvSpPr>
          <p:nvPr>
            <p:ph type="title"/>
          </p:nvPr>
        </p:nvSpPr>
        <p:spPr>
          <a:xfrm>
            <a:off x="831851" y="654992"/>
            <a:ext cx="10515600" cy="2852737"/>
          </a:xfrm>
        </p:spPr>
        <p:txBody>
          <a:bodyPr/>
          <a:lstStyle/>
          <a:p>
            <a:pPr algn="ctr"/>
            <a:r>
              <a:rPr lang="en-US" dirty="0"/>
              <a:t>Program Review Updates are required every 2 years.</a:t>
            </a:r>
          </a:p>
        </p:txBody>
      </p:sp>
      <p:sp>
        <p:nvSpPr>
          <p:cNvPr id="3" name="Text Placeholder 2">
            <a:extLst>
              <a:ext uri="{FF2B5EF4-FFF2-40B4-BE49-F238E27FC236}">
                <a16:creationId xmlns:a16="http://schemas.microsoft.com/office/drawing/2014/main" id="{B27AC46C-23B5-8043-9166-F58827835378}"/>
              </a:ext>
            </a:extLst>
          </p:cNvPr>
          <p:cNvSpPr>
            <a:spLocks noGrp="1"/>
          </p:cNvSpPr>
          <p:nvPr>
            <p:ph type="body" idx="1"/>
          </p:nvPr>
        </p:nvSpPr>
        <p:spPr>
          <a:xfrm>
            <a:off x="838201" y="3602450"/>
            <a:ext cx="10515600" cy="1500187"/>
          </a:xfrm>
        </p:spPr>
        <p:txBody>
          <a:bodyPr>
            <a:normAutofit/>
          </a:bodyPr>
          <a:lstStyle/>
          <a:p>
            <a:pPr algn="ctr"/>
            <a:r>
              <a:rPr lang="en-US" sz="2000" dirty="0"/>
              <a:t>✅ This template ensures compliance with </a:t>
            </a:r>
            <a:r>
              <a:rPr lang="en-US" sz="2000" b="1" dirty="0"/>
              <a:t>California Education Code §78016</a:t>
            </a:r>
            <a:r>
              <a:rPr lang="en-US" sz="2000" dirty="0"/>
              <a:t> by covering the three statutory requirements (labor market demand, duplication, effectiveness), while also integrating </a:t>
            </a:r>
            <a:r>
              <a:rPr lang="en-US" sz="2000" b="1" dirty="0"/>
              <a:t>Title 5 curriculum rev</a:t>
            </a:r>
            <a:r>
              <a:rPr lang="en-US" sz="2000" dirty="0"/>
              <a:t>iew and </a:t>
            </a:r>
            <a:r>
              <a:rPr lang="en-US" sz="2000" b="1" dirty="0"/>
              <a:t>advisory committee input</a:t>
            </a:r>
            <a:r>
              <a:rPr lang="en-US" sz="2000" dirty="0"/>
              <a:t>.</a:t>
            </a:r>
          </a:p>
          <a:p>
            <a:endParaRPr lang="en-US" sz="2000" dirty="0"/>
          </a:p>
        </p:txBody>
      </p:sp>
    </p:spTree>
    <p:extLst>
      <p:ext uri="{BB962C8B-B14F-4D97-AF65-F5344CB8AC3E}">
        <p14:creationId xmlns:p14="http://schemas.microsoft.com/office/powerpoint/2010/main" val="364204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8778-5A92-F3F8-17DB-4440B8822F39}"/>
              </a:ext>
            </a:extLst>
          </p:cNvPr>
          <p:cNvSpPr>
            <a:spLocks noGrp="1"/>
          </p:cNvSpPr>
          <p:nvPr>
            <p:ph type="title"/>
          </p:nvPr>
        </p:nvSpPr>
        <p:spPr/>
        <p:txBody>
          <a:bodyPr/>
          <a:lstStyle/>
          <a:p>
            <a:r>
              <a:rPr lang="en-US" dirty="0"/>
              <a:t>Directions	</a:t>
            </a:r>
          </a:p>
        </p:txBody>
      </p:sp>
      <p:sp>
        <p:nvSpPr>
          <p:cNvPr id="3" name="Content Placeholder 2">
            <a:extLst>
              <a:ext uri="{FF2B5EF4-FFF2-40B4-BE49-F238E27FC236}">
                <a16:creationId xmlns:a16="http://schemas.microsoft.com/office/drawing/2014/main" id="{4CB59FA3-9BAB-7C64-A8A2-E15C8E9DC978}"/>
              </a:ext>
            </a:extLst>
          </p:cNvPr>
          <p:cNvSpPr>
            <a:spLocks noGrp="1"/>
          </p:cNvSpPr>
          <p:nvPr>
            <p:ph idx="1"/>
          </p:nvPr>
        </p:nvSpPr>
        <p:spPr/>
        <p:txBody>
          <a:bodyPr>
            <a:normAutofit lnSpcReduction="10000"/>
          </a:bodyPr>
          <a:lstStyle/>
          <a:p>
            <a:pPr marL="457200" indent="-457200">
              <a:buAutoNum type="arabicPeriod"/>
            </a:pPr>
            <a:r>
              <a:rPr lang="en-US" sz="2400" dirty="0"/>
              <a:t>Prepare a 2-year Program Review update (PowerPoint) following the guidelines on this template.</a:t>
            </a:r>
          </a:p>
          <a:p>
            <a:pPr marL="457200" indent="-457200">
              <a:buAutoNum type="arabicPeriod"/>
            </a:pPr>
            <a:endParaRPr lang="en-US" sz="2400" dirty="0"/>
          </a:p>
          <a:p>
            <a:pPr marL="457200" indent="-457200">
              <a:buAutoNum type="arabicPeriod"/>
            </a:pPr>
            <a:r>
              <a:rPr lang="en-US" sz="2400" dirty="0"/>
              <a:t>Present your report to your program Advisory Committee.</a:t>
            </a:r>
          </a:p>
          <a:p>
            <a:pPr marL="457200" indent="-457200">
              <a:buAutoNum type="arabicPeriod"/>
            </a:pPr>
            <a:endParaRPr lang="en-US" sz="2400" dirty="0"/>
          </a:p>
          <a:p>
            <a:pPr marL="457200" indent="-457200">
              <a:buAutoNum type="arabicPeriod"/>
            </a:pPr>
            <a:r>
              <a:rPr lang="en-US" sz="2400" dirty="0"/>
              <a:t>Submit a PDF of the presentation, an agenda from your Advisory Committee meeting, and minutes from your Advisory Committee meeting to Crystal Thornton (ThorntC@scc.losrios.edu) and copy Jennifer Laflam (LaflamJ@scc.losrios.edu).</a:t>
            </a:r>
          </a:p>
          <a:p>
            <a:pPr marL="0" indent="0">
              <a:buNone/>
            </a:pPr>
            <a:endParaRPr lang="en-US" dirty="0"/>
          </a:p>
        </p:txBody>
      </p:sp>
    </p:spTree>
    <p:extLst>
      <p:ext uri="{BB962C8B-B14F-4D97-AF65-F5344CB8AC3E}">
        <p14:creationId xmlns:p14="http://schemas.microsoft.com/office/powerpoint/2010/main" val="242425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B831-54C3-40B5-B9F3-ED39EBF799C9}"/>
              </a:ext>
            </a:extLst>
          </p:cNvPr>
          <p:cNvSpPr>
            <a:spLocks noGrp="1"/>
          </p:cNvSpPr>
          <p:nvPr>
            <p:ph type="title"/>
          </p:nvPr>
        </p:nvSpPr>
        <p:spPr/>
        <p:txBody>
          <a:bodyPr/>
          <a:lstStyle/>
          <a:p>
            <a:r>
              <a:rPr lang="fr-FR" dirty="0"/>
              <a:t>📜 California Education Code §78016 (Relevant Sections)</a:t>
            </a:r>
            <a:endParaRPr lang="en-US" dirty="0"/>
          </a:p>
        </p:txBody>
      </p:sp>
      <p:sp>
        <p:nvSpPr>
          <p:cNvPr id="3" name="Content Placeholder 2">
            <a:extLst>
              <a:ext uri="{FF2B5EF4-FFF2-40B4-BE49-F238E27FC236}">
                <a16:creationId xmlns:a16="http://schemas.microsoft.com/office/drawing/2014/main" id="{99380E3E-E8A6-40F4-8C39-968F13FDE926}"/>
              </a:ext>
            </a:extLst>
          </p:cNvPr>
          <p:cNvSpPr>
            <a:spLocks noGrp="1"/>
          </p:cNvSpPr>
          <p:nvPr>
            <p:ph idx="1"/>
          </p:nvPr>
        </p:nvSpPr>
        <p:spPr/>
        <p:txBody>
          <a:bodyPr>
            <a:normAutofit/>
          </a:bodyPr>
          <a:lstStyle/>
          <a:p>
            <a:pPr marL="0" indent="0">
              <a:buNone/>
            </a:pPr>
            <a:r>
              <a:rPr lang="en-US" sz="1600" b="1" dirty="0"/>
              <a:t>(a) </a:t>
            </a:r>
            <a:r>
              <a:rPr lang="en-US" sz="1600" dirty="0"/>
              <a:t>Every vocational or occupational training program offered by a community college district shall be reviewed every two years by the governing board of the district to ensure that each program, as demonstrated by the California Occupational Information System, including the State-Local Cooperative Labor Market Information Program established in Section 10533 of the Unemployment Insurance Code, or if this program is not available in the labor market area, other available sources of labor market information, does all of the following:</a:t>
            </a:r>
          </a:p>
          <a:p>
            <a:pPr marL="514350" indent="-514350">
              <a:buFont typeface="+mj-lt"/>
              <a:buAutoNum type="arabicPeriod"/>
            </a:pPr>
            <a:r>
              <a:rPr lang="en-US" sz="1600" b="1" dirty="0"/>
              <a:t>Meets a documented labor market demand.</a:t>
            </a:r>
          </a:p>
          <a:p>
            <a:pPr marL="514350" indent="-514350">
              <a:buFont typeface="+mj-lt"/>
              <a:buAutoNum type="arabicPeriod"/>
            </a:pPr>
            <a:r>
              <a:rPr lang="en-US" sz="1600" b="1" dirty="0"/>
              <a:t>Does not represent unnecessary duplication </a:t>
            </a:r>
            <a:r>
              <a:rPr lang="en-US" sz="1600" dirty="0"/>
              <a:t>of other manpower training programs in the area.</a:t>
            </a:r>
          </a:p>
          <a:p>
            <a:pPr marL="514350" indent="-514350">
              <a:buFont typeface="+mj-lt"/>
              <a:buAutoNum type="arabicPeriod"/>
            </a:pPr>
            <a:r>
              <a:rPr lang="en-US" sz="1600" b="1" dirty="0"/>
              <a:t>Is of demonstrated effectiveness</a:t>
            </a:r>
            <a:r>
              <a:rPr lang="en-US" sz="1600" dirty="0"/>
              <a:t> as measured by the employment and completion success of its students.</a:t>
            </a:r>
          </a:p>
          <a:p>
            <a:pPr marL="0" indent="0">
              <a:buNone/>
            </a:pPr>
            <a:r>
              <a:rPr lang="en-US" sz="1600" b="1" dirty="0"/>
              <a:t>(b) </a:t>
            </a:r>
            <a:r>
              <a:rPr lang="en-US" sz="1600" dirty="0"/>
              <a:t>Any program that does not meet the requirements of subdivision (a) and the standards promulgated by the governing board shall be subject to program review and evaluation at least every year until the requirements are met.</a:t>
            </a:r>
          </a:p>
          <a:p>
            <a:pPr marL="0" indent="0">
              <a:buNone/>
            </a:pPr>
            <a:r>
              <a:rPr lang="en-US" sz="1600" b="1" dirty="0"/>
              <a:t>(c) </a:t>
            </a:r>
            <a:r>
              <a:rPr lang="en-US" sz="1600" dirty="0"/>
              <a:t>The review process required by this section shall include the review and comments by the local Private Industry Council established pursuant to the federal Job Training Partnership Act, or by a local workforce investment board.</a:t>
            </a:r>
          </a:p>
        </p:txBody>
      </p:sp>
    </p:spTree>
    <p:extLst>
      <p:ext uri="{BB962C8B-B14F-4D97-AF65-F5344CB8AC3E}">
        <p14:creationId xmlns:p14="http://schemas.microsoft.com/office/powerpoint/2010/main" val="254923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8405-8A8B-4942-A800-2B59AEFE6334}"/>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5B278FDA-F5F1-9045-AD1A-3B3DDAF8C3BC}"/>
              </a:ext>
            </a:extLst>
          </p:cNvPr>
          <p:cNvSpPr>
            <a:spLocks noGrp="1"/>
          </p:cNvSpPr>
          <p:nvPr>
            <p:ph idx="1"/>
          </p:nvPr>
        </p:nvSpPr>
        <p:spPr/>
        <p:txBody>
          <a:bodyPr>
            <a:normAutofit fontScale="77500" lnSpcReduction="20000"/>
          </a:bodyPr>
          <a:lstStyle/>
          <a:p>
            <a:pPr marL="0" indent="0" eaLnBrk="0" fontAlgn="base" hangingPunct="0">
              <a:lnSpc>
                <a:spcPct val="100000"/>
              </a:lnSpc>
              <a:spcBef>
                <a:spcPct val="0"/>
              </a:spcBef>
              <a:spcAft>
                <a:spcPct val="0"/>
              </a:spcAft>
              <a:buNone/>
            </a:pPr>
            <a:r>
              <a:rPr lang="en-US" altLang="en-US" b="1" dirty="0">
                <a:latin typeface="Arial" panose="020B0604020202020204" pitchFamily="34" charset="0"/>
                <a:cs typeface="Futura Book" panose="020B0602020204020303"/>
              </a:rPr>
              <a:t>Labor Market Demand:</a:t>
            </a:r>
            <a:r>
              <a:rPr lang="en-US" altLang="en-US" dirty="0">
                <a:latin typeface="Arial" panose="020B0604020202020204" pitchFamily="34" charset="0"/>
                <a:cs typeface="Futura Book" panose="020B0602020204020303"/>
              </a:rPr>
              <a:t> Must be documented with reliable data sources.</a:t>
            </a:r>
          </a:p>
          <a:p>
            <a:pPr marL="0" indent="0" eaLnBrk="0" fontAlgn="base" hangingPunct="0">
              <a:lnSpc>
                <a:spcPct val="100000"/>
              </a:lnSpc>
              <a:spcBef>
                <a:spcPct val="0"/>
              </a:spcBef>
              <a:spcAft>
                <a:spcPct val="0"/>
              </a:spcAft>
              <a:buNone/>
            </a:pPr>
            <a:endParaRPr lang="en-US" altLang="en-US" dirty="0">
              <a:latin typeface="Arial" panose="020B0604020202020204" pitchFamily="34" charset="0"/>
              <a:cs typeface="Futura Book" panose="020B0602020204020303"/>
            </a:endParaRPr>
          </a:p>
          <a:p>
            <a:pPr marL="0" indent="0" eaLnBrk="0" fontAlgn="base" hangingPunct="0">
              <a:lnSpc>
                <a:spcPct val="100000"/>
              </a:lnSpc>
              <a:spcBef>
                <a:spcPct val="0"/>
              </a:spcBef>
              <a:spcAft>
                <a:spcPct val="0"/>
              </a:spcAft>
              <a:buNone/>
            </a:pPr>
            <a:r>
              <a:rPr lang="en-US" altLang="en-US" b="1" dirty="0">
                <a:latin typeface="Arial" panose="020B0604020202020204" pitchFamily="34" charset="0"/>
                <a:cs typeface="Futura Book" panose="020B0602020204020303"/>
              </a:rPr>
              <a:t>Duplication Check:</a:t>
            </a:r>
            <a:r>
              <a:rPr lang="en-US" altLang="en-US" dirty="0">
                <a:latin typeface="Arial" panose="020B0604020202020204" pitchFamily="34" charset="0"/>
                <a:cs typeface="Futura Book" panose="020B0602020204020303"/>
              </a:rPr>
              <a:t> Must show the program is not redundant in the region.</a:t>
            </a:r>
          </a:p>
          <a:p>
            <a:pPr marL="0" indent="0" eaLnBrk="0" fontAlgn="base" hangingPunct="0">
              <a:lnSpc>
                <a:spcPct val="100000"/>
              </a:lnSpc>
              <a:spcBef>
                <a:spcPct val="0"/>
              </a:spcBef>
              <a:spcAft>
                <a:spcPct val="0"/>
              </a:spcAft>
              <a:buNone/>
            </a:pPr>
            <a:endParaRPr lang="en-US" altLang="en-US" b="1" dirty="0">
              <a:latin typeface="Arial" panose="020B0604020202020204" pitchFamily="34" charset="0"/>
              <a:cs typeface="Futura Book" panose="020B0602020204020303"/>
            </a:endParaRPr>
          </a:p>
          <a:p>
            <a:pPr marL="0" indent="0" eaLnBrk="0" fontAlgn="base" hangingPunct="0">
              <a:lnSpc>
                <a:spcPct val="100000"/>
              </a:lnSpc>
              <a:spcBef>
                <a:spcPct val="0"/>
              </a:spcBef>
              <a:spcAft>
                <a:spcPct val="0"/>
              </a:spcAft>
              <a:buNone/>
            </a:pPr>
            <a:r>
              <a:rPr lang="en-US" altLang="en-US" b="1" dirty="0">
                <a:latin typeface="Arial" panose="020B0604020202020204" pitchFamily="34" charset="0"/>
                <a:cs typeface="Futura Book" panose="020B0602020204020303"/>
              </a:rPr>
              <a:t>Effectiveness:</a:t>
            </a:r>
            <a:r>
              <a:rPr lang="en-US" altLang="en-US" dirty="0">
                <a:latin typeface="Arial" panose="020B0604020202020204" pitchFamily="34" charset="0"/>
                <a:cs typeface="Futura Book" panose="020B0602020204020303"/>
              </a:rPr>
              <a:t> Must demonstrate student success in employment and completion.</a:t>
            </a:r>
          </a:p>
          <a:p>
            <a:pPr marL="0" indent="0" eaLnBrk="0" fontAlgn="base" hangingPunct="0">
              <a:lnSpc>
                <a:spcPct val="100000"/>
              </a:lnSpc>
              <a:spcBef>
                <a:spcPct val="0"/>
              </a:spcBef>
              <a:spcAft>
                <a:spcPct val="0"/>
              </a:spcAft>
              <a:buNone/>
            </a:pPr>
            <a:endParaRPr lang="en-US" altLang="en-US" b="1" dirty="0">
              <a:latin typeface="Arial" panose="020B0604020202020204" pitchFamily="34" charset="0"/>
              <a:cs typeface="Futura Book" panose="020B0602020204020303"/>
            </a:endParaRPr>
          </a:p>
          <a:p>
            <a:pPr marL="0" indent="0" eaLnBrk="0" fontAlgn="base" hangingPunct="0">
              <a:lnSpc>
                <a:spcPct val="100000"/>
              </a:lnSpc>
              <a:spcBef>
                <a:spcPct val="0"/>
              </a:spcBef>
              <a:spcAft>
                <a:spcPct val="0"/>
              </a:spcAft>
              <a:buNone/>
            </a:pPr>
            <a:r>
              <a:rPr lang="en-US" altLang="en-US" b="1" dirty="0">
                <a:latin typeface="Arial" panose="020B0604020202020204" pitchFamily="34" charset="0"/>
                <a:cs typeface="Futura Book" panose="020B0602020204020303"/>
              </a:rPr>
              <a:t>Annual Review if Deficient:</a:t>
            </a:r>
            <a:r>
              <a:rPr lang="en-US" altLang="en-US" dirty="0">
                <a:latin typeface="Arial" panose="020B0604020202020204" pitchFamily="34" charset="0"/>
                <a:cs typeface="Futura Book" panose="020B0602020204020303"/>
              </a:rPr>
              <a:t> Programs not meeting standards must be reviewed yearly.</a:t>
            </a:r>
          </a:p>
          <a:p>
            <a:pPr marL="0" indent="0" eaLnBrk="0" fontAlgn="base" hangingPunct="0">
              <a:lnSpc>
                <a:spcPct val="100000"/>
              </a:lnSpc>
              <a:spcBef>
                <a:spcPct val="0"/>
              </a:spcBef>
              <a:spcAft>
                <a:spcPct val="0"/>
              </a:spcAft>
              <a:buNone/>
            </a:pPr>
            <a:endParaRPr lang="en-US" altLang="en-US" b="1" dirty="0">
              <a:latin typeface="Arial" panose="020B0604020202020204" pitchFamily="34" charset="0"/>
              <a:cs typeface="Futura Book" panose="020B0602020204020303"/>
            </a:endParaRPr>
          </a:p>
          <a:p>
            <a:pPr marL="0" indent="0" eaLnBrk="0" fontAlgn="base" hangingPunct="0">
              <a:lnSpc>
                <a:spcPct val="100000"/>
              </a:lnSpc>
              <a:spcBef>
                <a:spcPct val="0"/>
              </a:spcBef>
              <a:spcAft>
                <a:spcPct val="0"/>
              </a:spcAft>
              <a:buNone/>
            </a:pPr>
            <a:r>
              <a:rPr lang="en-US" altLang="en-US" b="1" dirty="0">
                <a:latin typeface="Arial" panose="020B0604020202020204" pitchFamily="34" charset="0"/>
                <a:cs typeface="Futura Book" panose="020B0602020204020303"/>
              </a:rPr>
              <a:t>Workforce Board Input:</a:t>
            </a:r>
            <a:r>
              <a:rPr lang="en-US" altLang="en-US" dirty="0">
                <a:latin typeface="Arial" panose="020B0604020202020204" pitchFamily="34" charset="0"/>
                <a:cs typeface="Futura Book" panose="020B0602020204020303"/>
              </a:rPr>
              <a:t> Local workforce advisory bodies must be consulted.</a:t>
            </a:r>
          </a:p>
          <a:p>
            <a:pPr marL="0" indent="0">
              <a:buNone/>
            </a:pPr>
            <a:endParaRPr lang="en-US" dirty="0"/>
          </a:p>
        </p:txBody>
      </p:sp>
    </p:spTree>
    <p:extLst>
      <p:ext uri="{BB962C8B-B14F-4D97-AF65-F5344CB8AC3E}">
        <p14:creationId xmlns:p14="http://schemas.microsoft.com/office/powerpoint/2010/main" val="412208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8BEF2-6867-4583-A4BE-EFB2B6E53DF0}"/>
              </a:ext>
            </a:extLst>
          </p:cNvPr>
          <p:cNvSpPr>
            <a:spLocks noGrp="1"/>
          </p:cNvSpPr>
          <p:nvPr>
            <p:ph type="title"/>
          </p:nvPr>
        </p:nvSpPr>
        <p:spPr/>
        <p:txBody>
          <a:bodyPr/>
          <a:lstStyle/>
          <a:p>
            <a:r>
              <a:rPr lang="en-US" dirty="0"/>
              <a:t>Program Overview</a:t>
            </a:r>
          </a:p>
        </p:txBody>
      </p:sp>
      <p:sp>
        <p:nvSpPr>
          <p:cNvPr id="3" name="Content Placeholder 2">
            <a:extLst>
              <a:ext uri="{FF2B5EF4-FFF2-40B4-BE49-F238E27FC236}">
                <a16:creationId xmlns:a16="http://schemas.microsoft.com/office/drawing/2014/main" id="{05AD8A3A-C7D5-4317-9325-D2B4F80AD2AD}"/>
              </a:ext>
            </a:extLst>
          </p:cNvPr>
          <p:cNvSpPr>
            <a:spLocks noGrp="1"/>
          </p:cNvSpPr>
          <p:nvPr>
            <p:ph idx="1"/>
          </p:nvPr>
        </p:nvSpPr>
        <p:spPr/>
        <p:txBody>
          <a:bodyPr>
            <a:normAutofit/>
          </a:bodyPr>
          <a:lstStyle/>
          <a:p>
            <a:pPr marL="0" indent="0">
              <a:buNone/>
            </a:pPr>
            <a:r>
              <a:rPr lang="en-US" sz="2000" b="1" dirty="0"/>
              <a:t>Program Name:</a:t>
            </a:r>
          </a:p>
          <a:p>
            <a:pPr marL="0" indent="0">
              <a:buNone/>
            </a:pPr>
            <a:r>
              <a:rPr lang="en-US" sz="2000" b="1" dirty="0"/>
              <a:t>TOP Code:</a:t>
            </a:r>
          </a:p>
          <a:p>
            <a:pPr marL="0" indent="0">
              <a:buNone/>
            </a:pPr>
            <a:r>
              <a:rPr lang="en-US" sz="2000" b="1" dirty="0"/>
              <a:t>Division/Department:</a:t>
            </a:r>
          </a:p>
          <a:p>
            <a:pPr marL="0" indent="0">
              <a:buNone/>
            </a:pPr>
            <a:r>
              <a:rPr lang="en-US" sz="2000" b="1" dirty="0"/>
              <a:t>Date of Review:</a:t>
            </a:r>
          </a:p>
          <a:p>
            <a:pPr marL="0" indent="0">
              <a:buNone/>
            </a:pPr>
            <a:r>
              <a:rPr lang="en-US" sz="2000" b="1" dirty="0"/>
              <a:t>Faculty Lead(s):</a:t>
            </a:r>
          </a:p>
          <a:p>
            <a:pPr marL="0" indent="0">
              <a:buNone/>
            </a:pPr>
            <a:r>
              <a:rPr lang="en-US" sz="2000" b="1" dirty="0"/>
              <a:t>Advisory Committee Chair:</a:t>
            </a:r>
          </a:p>
        </p:txBody>
      </p:sp>
    </p:spTree>
    <p:extLst>
      <p:ext uri="{BB962C8B-B14F-4D97-AF65-F5344CB8AC3E}">
        <p14:creationId xmlns:p14="http://schemas.microsoft.com/office/powerpoint/2010/main" val="79712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0FED9-97A6-4F94-8532-E7B08B0D881B}"/>
              </a:ext>
            </a:extLst>
          </p:cNvPr>
          <p:cNvSpPr>
            <a:spLocks noGrp="1"/>
          </p:cNvSpPr>
          <p:nvPr>
            <p:ph type="title"/>
          </p:nvPr>
        </p:nvSpPr>
        <p:spPr/>
        <p:txBody>
          <a:bodyPr/>
          <a:lstStyle/>
          <a:p>
            <a:r>
              <a:rPr lang="en-US" dirty="0"/>
              <a:t>Labor Market Demand</a:t>
            </a:r>
          </a:p>
        </p:txBody>
      </p:sp>
      <p:sp>
        <p:nvSpPr>
          <p:cNvPr id="3" name="Content Placeholder 2">
            <a:extLst>
              <a:ext uri="{FF2B5EF4-FFF2-40B4-BE49-F238E27FC236}">
                <a16:creationId xmlns:a16="http://schemas.microsoft.com/office/drawing/2014/main" id="{DB18C652-75D5-42A1-AB43-019D89D73435}"/>
              </a:ext>
            </a:extLst>
          </p:cNvPr>
          <p:cNvSpPr>
            <a:spLocks noGrp="1"/>
          </p:cNvSpPr>
          <p:nvPr>
            <p:ph idx="1"/>
          </p:nvPr>
        </p:nvSpPr>
        <p:spPr>
          <a:xfrm>
            <a:off x="838200" y="1690689"/>
            <a:ext cx="10515600" cy="3871911"/>
          </a:xfrm>
        </p:spPr>
        <p:txBody>
          <a:bodyPr>
            <a:normAutofit/>
          </a:bodyPr>
          <a:lstStyle/>
          <a:p>
            <a:pPr marL="0" indent="0">
              <a:buNone/>
            </a:pPr>
            <a:r>
              <a:rPr lang="en-US" sz="1800" b="1" dirty="0"/>
              <a:t>Occupations Served</a:t>
            </a:r>
            <a:r>
              <a:rPr lang="en-US" sz="1800" dirty="0"/>
              <a:t>:</a:t>
            </a:r>
          </a:p>
          <a:p>
            <a:pPr marL="0" indent="0">
              <a:buNone/>
            </a:pPr>
            <a:r>
              <a:rPr lang="en-US" sz="1800" b="1" dirty="0"/>
              <a:t>Labor Market Data Sources Used</a:t>
            </a:r>
            <a:r>
              <a:rPr lang="en-US" sz="1800" dirty="0"/>
              <a:t>: (e.g., Centers of Excellence, EDD LMI, employer surveys)</a:t>
            </a:r>
          </a:p>
          <a:p>
            <a:pPr marL="0" indent="0">
              <a:buNone/>
            </a:pPr>
            <a:r>
              <a:rPr lang="en-US" sz="1800" b="1" dirty="0"/>
              <a:t>Evidence of Demand</a:t>
            </a:r>
            <a:r>
              <a:rPr lang="en-US" sz="1800" dirty="0"/>
              <a:t>:</a:t>
            </a:r>
          </a:p>
          <a:p>
            <a:pPr marL="0" indent="0">
              <a:buNone/>
            </a:pPr>
            <a:r>
              <a:rPr lang="en-US" sz="1800" dirty="0"/>
              <a:t>	Current employment levels</a:t>
            </a:r>
          </a:p>
          <a:p>
            <a:pPr marL="0" indent="0">
              <a:buNone/>
            </a:pPr>
            <a:r>
              <a:rPr lang="en-US" sz="1800" dirty="0"/>
              <a:t>	Projected growth rates</a:t>
            </a:r>
          </a:p>
          <a:p>
            <a:pPr marL="0" indent="0">
              <a:buNone/>
            </a:pPr>
            <a:r>
              <a:rPr lang="en-US" sz="1800" dirty="0"/>
              <a:t>	Median wages</a:t>
            </a:r>
          </a:p>
          <a:p>
            <a:pPr marL="0" indent="0">
              <a:buNone/>
            </a:pPr>
            <a:r>
              <a:rPr lang="en-US" sz="1800" b="1" dirty="0"/>
              <a:t>Employer Validation</a:t>
            </a:r>
            <a:r>
              <a:rPr lang="en-US" sz="1800" dirty="0"/>
              <a:t>:</a:t>
            </a:r>
          </a:p>
          <a:p>
            <a:pPr marL="0" indent="0">
              <a:buNone/>
            </a:pPr>
            <a:r>
              <a:rPr lang="en-US" sz="1800" dirty="0"/>
              <a:t>	Advisory committee feedback</a:t>
            </a:r>
          </a:p>
          <a:p>
            <a:pPr marL="0" indent="0">
              <a:buNone/>
            </a:pPr>
            <a:r>
              <a:rPr lang="en-US" sz="1800" dirty="0"/>
              <a:t>	Employer letters or surveys</a:t>
            </a:r>
          </a:p>
        </p:txBody>
      </p:sp>
    </p:spTree>
    <p:extLst>
      <p:ext uri="{BB962C8B-B14F-4D97-AF65-F5344CB8AC3E}">
        <p14:creationId xmlns:p14="http://schemas.microsoft.com/office/powerpoint/2010/main" val="234504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F756-5BF2-4C5B-B199-465DEC346433}"/>
              </a:ext>
            </a:extLst>
          </p:cNvPr>
          <p:cNvSpPr>
            <a:spLocks noGrp="1"/>
          </p:cNvSpPr>
          <p:nvPr>
            <p:ph type="title"/>
          </p:nvPr>
        </p:nvSpPr>
        <p:spPr/>
        <p:txBody>
          <a:bodyPr/>
          <a:lstStyle/>
          <a:p>
            <a:r>
              <a:rPr lang="en-US" dirty="0"/>
              <a:t>Program Effectiveness</a:t>
            </a:r>
          </a:p>
        </p:txBody>
      </p:sp>
      <p:sp>
        <p:nvSpPr>
          <p:cNvPr id="3" name="Content Placeholder 2">
            <a:extLst>
              <a:ext uri="{FF2B5EF4-FFF2-40B4-BE49-F238E27FC236}">
                <a16:creationId xmlns:a16="http://schemas.microsoft.com/office/drawing/2014/main" id="{8EBD9559-50CE-44FB-BDB8-0F66B0EEF4C3}"/>
              </a:ext>
            </a:extLst>
          </p:cNvPr>
          <p:cNvSpPr>
            <a:spLocks noGrp="1"/>
          </p:cNvSpPr>
          <p:nvPr>
            <p:ph idx="1"/>
          </p:nvPr>
        </p:nvSpPr>
        <p:spPr>
          <a:xfrm>
            <a:off x="838200" y="1606704"/>
            <a:ext cx="10515600" cy="3644591"/>
          </a:xfrm>
        </p:spPr>
        <p:txBody>
          <a:bodyPr>
            <a:normAutofit lnSpcReduction="10000"/>
          </a:bodyPr>
          <a:lstStyle/>
          <a:p>
            <a:pPr marL="0" indent="0">
              <a:buNone/>
            </a:pPr>
            <a:r>
              <a:rPr lang="en-US" sz="2200" b="1" dirty="0"/>
              <a:t>Student Outcomes</a:t>
            </a:r>
            <a:r>
              <a:rPr lang="en-US" sz="2200" dirty="0"/>
              <a:t>:</a:t>
            </a:r>
          </a:p>
          <a:p>
            <a:pPr marL="0" indent="0">
              <a:buNone/>
            </a:pPr>
            <a:r>
              <a:rPr lang="en-US" sz="2200" dirty="0"/>
              <a:t>	Completion rates (certificates, degrees)</a:t>
            </a:r>
          </a:p>
          <a:p>
            <a:pPr marL="0" indent="0">
              <a:buNone/>
            </a:pPr>
            <a:r>
              <a:rPr lang="en-US" sz="2200" dirty="0"/>
              <a:t>	Employment rates in related fields</a:t>
            </a:r>
          </a:p>
          <a:p>
            <a:pPr marL="0" indent="0">
              <a:buNone/>
            </a:pPr>
            <a:r>
              <a:rPr lang="en-US" sz="2200" dirty="0"/>
              <a:t>	Licensure/certification pass rates (if applicable)</a:t>
            </a:r>
          </a:p>
          <a:p>
            <a:pPr marL="0" indent="0">
              <a:buNone/>
            </a:pPr>
            <a:r>
              <a:rPr lang="en-US" sz="2200" b="1" dirty="0"/>
              <a:t>Equity Analysis</a:t>
            </a:r>
            <a:r>
              <a:rPr lang="en-US" sz="2200" dirty="0"/>
              <a:t>:</a:t>
            </a:r>
          </a:p>
          <a:p>
            <a:pPr marL="0" indent="0">
              <a:buNone/>
            </a:pPr>
            <a:r>
              <a:rPr lang="en-US" sz="2200" dirty="0"/>
              <a:t>	Disaggregated student success data (race/ethnicity, gender, age, etc.)</a:t>
            </a:r>
          </a:p>
          <a:p>
            <a:pPr marL="0" indent="0">
              <a:buNone/>
            </a:pPr>
            <a:r>
              <a:rPr lang="en-US" sz="2200" b="1" dirty="0"/>
              <a:t>Employer Satisfaction</a:t>
            </a:r>
            <a:r>
              <a:rPr lang="en-US" sz="2200" dirty="0"/>
              <a:t>:</a:t>
            </a:r>
          </a:p>
          <a:p>
            <a:pPr marL="0" indent="0">
              <a:buNone/>
            </a:pPr>
            <a:r>
              <a:rPr lang="en-US" sz="2200" dirty="0"/>
              <a:t>	Advisory committee feedback</a:t>
            </a:r>
          </a:p>
          <a:p>
            <a:pPr marL="0" indent="0">
              <a:buNone/>
            </a:pPr>
            <a:r>
              <a:rPr lang="en-US" sz="2200" dirty="0"/>
              <a:t>	Graduate/employer surveys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210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26DA-312E-4016-9C7E-3DDB7571F69D}"/>
              </a:ext>
            </a:extLst>
          </p:cNvPr>
          <p:cNvSpPr>
            <a:spLocks noGrp="1"/>
          </p:cNvSpPr>
          <p:nvPr>
            <p:ph type="title"/>
          </p:nvPr>
        </p:nvSpPr>
        <p:spPr/>
        <p:txBody>
          <a:bodyPr/>
          <a:lstStyle/>
          <a:p>
            <a:r>
              <a:rPr lang="en-US" dirty="0"/>
              <a:t>5. Advisory Committee Input</a:t>
            </a:r>
          </a:p>
        </p:txBody>
      </p:sp>
      <p:sp>
        <p:nvSpPr>
          <p:cNvPr id="3" name="Content Placeholder 2">
            <a:extLst>
              <a:ext uri="{FF2B5EF4-FFF2-40B4-BE49-F238E27FC236}">
                <a16:creationId xmlns:a16="http://schemas.microsoft.com/office/drawing/2014/main" id="{E07EC1C4-9C36-4BD7-B517-E194B2CC316A}"/>
              </a:ext>
            </a:extLst>
          </p:cNvPr>
          <p:cNvSpPr>
            <a:spLocks noGrp="1"/>
          </p:cNvSpPr>
          <p:nvPr>
            <p:ph idx="1"/>
          </p:nvPr>
        </p:nvSpPr>
        <p:spPr/>
        <p:txBody>
          <a:bodyPr>
            <a:normAutofit/>
          </a:bodyPr>
          <a:lstStyle/>
          <a:p>
            <a:pPr marL="0" indent="0">
              <a:buNone/>
            </a:pPr>
            <a:r>
              <a:rPr lang="en-US" sz="2000" b="1" dirty="0"/>
              <a:t>Date of Last Advisory Meeting:</a:t>
            </a:r>
          </a:p>
          <a:p>
            <a:pPr marL="0" indent="0">
              <a:buNone/>
            </a:pPr>
            <a:r>
              <a:rPr lang="en-US" sz="2000" b="1" dirty="0"/>
              <a:t>Summary of Recommendations:</a:t>
            </a:r>
          </a:p>
          <a:p>
            <a:pPr marL="0" indent="0">
              <a:buNone/>
            </a:pPr>
            <a:r>
              <a:rPr lang="en-US" sz="2000" b="1" dirty="0"/>
              <a:t>Actions Taken Since Last Review:</a:t>
            </a:r>
          </a:p>
          <a:p>
            <a:pPr marL="0" indent="0">
              <a:buNone/>
            </a:pPr>
            <a:endParaRPr lang="en-US" sz="2000" dirty="0"/>
          </a:p>
        </p:txBody>
      </p:sp>
    </p:spTree>
    <p:extLst>
      <p:ext uri="{BB962C8B-B14F-4D97-AF65-F5344CB8AC3E}">
        <p14:creationId xmlns:p14="http://schemas.microsoft.com/office/powerpoint/2010/main" val="105889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3556-EAE3-4018-827D-1DDADC7B9319}"/>
              </a:ext>
            </a:extLst>
          </p:cNvPr>
          <p:cNvSpPr>
            <a:spLocks noGrp="1"/>
          </p:cNvSpPr>
          <p:nvPr>
            <p:ph type="title"/>
          </p:nvPr>
        </p:nvSpPr>
        <p:spPr/>
        <p:txBody>
          <a:bodyPr/>
          <a:lstStyle/>
          <a:p>
            <a:r>
              <a:rPr lang="en-US" dirty="0"/>
              <a:t>6. Curriculum &amp; Prerequisite Review</a:t>
            </a:r>
          </a:p>
        </p:txBody>
      </p:sp>
      <p:sp>
        <p:nvSpPr>
          <p:cNvPr id="3" name="Content Placeholder 2">
            <a:extLst>
              <a:ext uri="{FF2B5EF4-FFF2-40B4-BE49-F238E27FC236}">
                <a16:creationId xmlns:a16="http://schemas.microsoft.com/office/drawing/2014/main" id="{527C1FE0-D2CC-4E5D-81D8-AA0BF9E0343B}"/>
              </a:ext>
            </a:extLst>
          </p:cNvPr>
          <p:cNvSpPr>
            <a:spLocks noGrp="1"/>
          </p:cNvSpPr>
          <p:nvPr>
            <p:ph idx="1"/>
          </p:nvPr>
        </p:nvSpPr>
        <p:spPr/>
        <p:txBody>
          <a:bodyPr>
            <a:normAutofit/>
          </a:bodyPr>
          <a:lstStyle/>
          <a:p>
            <a:pPr marL="0" indent="0">
              <a:buNone/>
            </a:pPr>
            <a:r>
              <a:rPr lang="en-US" sz="2000" b="1" dirty="0"/>
              <a:t>Curriculum Updates Since Last Review:</a:t>
            </a:r>
          </a:p>
          <a:p>
            <a:pPr marL="0" indent="0">
              <a:buNone/>
            </a:pPr>
            <a:r>
              <a:rPr lang="en-US" sz="2000" b="1" dirty="0"/>
              <a:t>Prerequisite/Co-requisite Review:</a:t>
            </a:r>
          </a:p>
          <a:p>
            <a:pPr marL="0" indent="0">
              <a:buNone/>
            </a:pPr>
            <a:r>
              <a:rPr lang="en-US" sz="2000" b="1" dirty="0"/>
              <a:t>Alignment with Industry Standards:</a:t>
            </a:r>
          </a:p>
          <a:p>
            <a:pPr marL="0" indent="0">
              <a:buNone/>
            </a:pPr>
            <a:endParaRPr lang="en-US" sz="2000" dirty="0"/>
          </a:p>
        </p:txBody>
      </p:sp>
    </p:spTree>
    <p:extLst>
      <p:ext uri="{BB962C8B-B14F-4D97-AF65-F5344CB8AC3E}">
        <p14:creationId xmlns:p14="http://schemas.microsoft.com/office/powerpoint/2010/main" val="991405566"/>
      </p:ext>
    </p:extLst>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TotalTime>
  <Words>731</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Futura</vt:lpstr>
      <vt:lpstr>Futura Book</vt:lpstr>
      <vt:lpstr>9_Custom Design</vt:lpstr>
      <vt:lpstr>Biennial Career Education Program Review Template</vt:lpstr>
      <vt:lpstr>Directions </vt:lpstr>
      <vt:lpstr>📜 California Education Code §78016 (Relevant Sections)</vt:lpstr>
      <vt:lpstr>Requirements</vt:lpstr>
      <vt:lpstr>Program Overview</vt:lpstr>
      <vt:lpstr>Labor Market Demand</vt:lpstr>
      <vt:lpstr>Program Effectiveness</vt:lpstr>
      <vt:lpstr>5. Advisory Committee Input</vt:lpstr>
      <vt:lpstr>6. Curriculum &amp; Prerequisite Review</vt:lpstr>
      <vt:lpstr>7. Continuous Improvement Plan</vt:lpstr>
      <vt:lpstr>8. Program Appraisal (if applicable)</vt:lpstr>
      <vt:lpstr>How does the program address unique needs not  met by similar programs?</vt:lpstr>
      <vt:lpstr>Program Review Updates are required every 2 years.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Title/Headline</dc:title>
  <dc:creator>Machiya, Chihiro</dc:creator>
  <cp:lastModifiedBy>Adrian FitzHugh</cp:lastModifiedBy>
  <cp:revision>14</cp:revision>
  <dcterms:created xsi:type="dcterms:W3CDTF">2021-10-27T18:08:20Z</dcterms:created>
  <dcterms:modified xsi:type="dcterms:W3CDTF">2026-04-27T18:22:59Z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